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57" r:id="rId14"/>
    <p:sldId id="272" r:id="rId15"/>
    <p:sldId id="273" r:id="rId16"/>
    <p:sldId id="274" r:id="rId17"/>
    <p:sldId id="275" r:id="rId18"/>
    <p:sldId id="267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B2FCED-16A1-898D-3475-319F884A7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78C82-C538-593E-2FDE-25B7B1E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018" y="639764"/>
            <a:ext cx="7897091" cy="2387600"/>
          </a:xfrm>
        </p:spPr>
        <p:txBody>
          <a:bodyPr anchor="b">
            <a:normAutofit/>
          </a:bodyPr>
          <a:lstStyle>
            <a:lvl1pPr algn="r">
              <a:defRPr sz="8000" b="1">
                <a:solidFill>
                  <a:srgbClr val="50182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3B75DA-FC4A-6D80-CE40-4C3D60C4A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018" y="3140223"/>
            <a:ext cx="7897091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rgbClr val="5018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FB2E9-6637-1FDC-7670-9A4095EB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42CCF-3339-5115-9CCD-0C80D9B0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BC47B-5C12-F192-56A4-3D6AE596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7D381-7F2C-BDE8-3A1D-23B5990C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6D6D4B-B3B1-64A0-E1D4-A5F5D9DE3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AB590-8D51-D913-425D-6861A60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F911E-7BC0-9B74-7915-FC71A66D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30AE85-2A12-434A-22EF-E5A8F1BA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94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994B4D-4914-9B62-8164-7A121E248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916105-BF81-6CE3-D514-6BAAE7A7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1A8DA-BC44-0284-A06E-02605999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6B902-7200-BCC1-03E6-0BD28D21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4D2F8-EA2D-FD81-4E57-9CA7F11B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0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61236-FBC1-5102-CD39-BCB6CB0F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18951-F260-EC39-D920-0E130ABA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121C3-2AC1-60D3-335C-5965660C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4464B-B081-4AED-BC70-32AA0FA1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2F4A7-3A51-7FAF-C948-B0231C32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3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11B06-7431-2BEE-DA71-B7422326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59EEC-9BEF-5340-A691-B9A6F5EAB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50829-1968-7F80-CAA0-77C94D51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96C33-A84A-4788-E422-246A43EA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E469F-A33E-94F9-A148-A62D2310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859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05BA5-1174-B284-5003-FFF90CDC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68356-D2AE-74F2-0B8F-6996595CD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292731-1C79-D728-7183-0F109DC7E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4C6D11-E7CA-D855-1F64-554E22C7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9AE33B-421F-0446-6033-3B3048F8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59EEDD-7F69-E465-800A-33B172BA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2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5E82E-1D2E-BC89-360C-93F66594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7C9D05-7982-0D56-A397-BC1E55BA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2D636-26A2-923D-B8FC-192B9A21B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81D1A1-C55B-B4F5-B726-5CFB3C307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ED5831-12FB-2930-CF0A-7B05620A5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8EBAB8-750A-EF43-6DD5-A9C8C954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11907D-DA78-1FBF-F2D5-2E0B2026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FC7F7A-DF0C-FDA7-7664-DD0C83DE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52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20353-8941-8A93-D6FA-3D185C74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641C10-7399-CCCB-5C81-01B545B5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CDCF46-B7B0-1292-192B-1C38EAD3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4F22ED-20D0-7B41-1CD7-E28D0AE5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70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0F61A9-206F-EF00-3F88-93354FBF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90C34-3215-7F4A-4054-A344D257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B8A6F1-4167-532A-71C0-492F5346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79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D3596-1A95-2713-CE69-020D28EE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71526-629C-EBEE-A796-19F03BD6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D25502-F474-4894-7237-FEEBAA82B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B57C9-9153-78E6-F6AF-F4F19AAC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396DE8-2753-828A-23F4-E2386E6F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C6530E-AE32-555A-D78E-979BBA04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65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3800C-A4F8-63A1-CBD4-F451E18C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169B57-D3A9-BA6D-41BD-993589806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14185F-E4AA-E5BD-ED53-4ED4DB820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775AAA-4239-FE8D-4528-57B31BE0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68C6DE-F19D-15A0-0145-EC61960F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92F2D8-C33F-ECB7-1A20-87FA9E9A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14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281971-5973-C143-1337-E7F4F6DDA0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6BFA5E-BC9A-12A9-6F8C-B40EC17D771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7000"/>
                  <a:lumOff val="3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DDD5-6918-67C3-59A0-D35DAB2B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908" y="298883"/>
            <a:ext cx="9340273" cy="613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CE2FF-25BD-C172-FE9A-1D17647E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2719B-3AAD-11A3-A1B7-015D037C3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E134-3C09-4CE0-83C7-1013D872E7F4}" type="datetimeFigureOut">
              <a:rPr lang="ru-UA" smtClean="0"/>
              <a:t>11/02/2023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C53C2-9F73-1B1C-89FA-C9ED9F63D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12405-898C-5EA8-6EA9-4228A1C28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5642-C832-4494-B969-B9369FD042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184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182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итомники России - RusPitomnik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B6AB27-B821-424C-841F-7DB6CEE48BA7}"/>
              </a:ext>
            </a:extLst>
          </p:cNvPr>
          <p:cNvSpPr txBox="1">
            <a:spLocks noChangeArrowheads="1"/>
          </p:cNvSpPr>
          <p:nvPr/>
        </p:nvSpPr>
        <p:spPr>
          <a:xfrm>
            <a:off x="4064710" y="2378774"/>
            <a:ext cx="6624638" cy="59402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«МИР РАСТЕНИЙ»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3378627" y="145903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Хвойные растения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8753" y="773613"/>
            <a:ext cx="9530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 растения- это деревья и кустарники. У этих растений листья- хвоинки . У хвойных растений не бывает цветков и плодов. На месте плодов у них шишки, в которых созревают семена.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7105" y="2832122"/>
            <a:ext cx="5007681" cy="3317588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3774281" y="409673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Заполни таблицу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88964"/>
              </p:ext>
            </p:extLst>
          </p:nvPr>
        </p:nvGraphicFramePr>
        <p:xfrm>
          <a:off x="2497016" y="1389186"/>
          <a:ext cx="8370276" cy="4545621"/>
        </p:xfrm>
        <a:graphic>
          <a:graphicData uri="http://schemas.openxmlformats.org/drawingml/2006/table">
            <a:tbl>
              <a:tblPr firstRow="1" firstCol="1" bandRow="1"/>
              <a:tblGrid>
                <a:gridCol w="1748457">
                  <a:extLst>
                    <a:ext uri="{9D8B030D-6E8A-4147-A177-3AD203B41FA5}">
                      <a16:colId xmlns:a16="http://schemas.microsoft.com/office/drawing/2014/main" val="2743285134"/>
                    </a:ext>
                  </a:extLst>
                </a:gridCol>
                <a:gridCol w="980980">
                  <a:extLst>
                    <a:ext uri="{9D8B030D-6E8A-4147-A177-3AD203B41FA5}">
                      <a16:colId xmlns:a16="http://schemas.microsoft.com/office/drawing/2014/main" val="2334566048"/>
                    </a:ext>
                  </a:extLst>
                </a:gridCol>
                <a:gridCol w="1044868">
                  <a:extLst>
                    <a:ext uri="{9D8B030D-6E8A-4147-A177-3AD203B41FA5}">
                      <a16:colId xmlns:a16="http://schemas.microsoft.com/office/drawing/2014/main" val="2544289163"/>
                    </a:ext>
                  </a:extLst>
                </a:gridCol>
                <a:gridCol w="918710">
                  <a:extLst>
                    <a:ext uri="{9D8B030D-6E8A-4147-A177-3AD203B41FA5}">
                      <a16:colId xmlns:a16="http://schemas.microsoft.com/office/drawing/2014/main" val="1079805021"/>
                    </a:ext>
                  </a:extLst>
                </a:gridCol>
                <a:gridCol w="895255">
                  <a:extLst>
                    <a:ext uri="{9D8B030D-6E8A-4147-A177-3AD203B41FA5}">
                      <a16:colId xmlns:a16="http://schemas.microsoft.com/office/drawing/2014/main" val="748057624"/>
                    </a:ext>
                  </a:extLst>
                </a:gridCol>
                <a:gridCol w="1148386">
                  <a:extLst>
                    <a:ext uri="{9D8B030D-6E8A-4147-A177-3AD203B41FA5}">
                      <a16:colId xmlns:a16="http://schemas.microsoft.com/office/drawing/2014/main" val="690125092"/>
                    </a:ext>
                  </a:extLst>
                </a:gridCol>
                <a:gridCol w="1633620">
                  <a:extLst>
                    <a:ext uri="{9D8B030D-6E8A-4147-A177-3AD203B41FA5}">
                      <a16:colId xmlns:a16="http://schemas.microsoft.com/office/drawing/2014/main" val="1003700562"/>
                    </a:ext>
                  </a:extLst>
                </a:gridCol>
              </a:tblGrid>
              <a:tr h="772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Стебли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Листья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Плоды 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жизнедеятельности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796018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44274"/>
                  </a:ext>
                </a:extLst>
              </a:tr>
              <a:tr h="1158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Мхи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53876"/>
                  </a:ext>
                </a:extLst>
              </a:tr>
              <a:tr h="685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Папоротники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50068"/>
                  </a:ext>
                </a:extLst>
              </a:tr>
              <a:tr h="772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Хвойные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37883"/>
                  </a:ext>
                </a:extLst>
              </a:tr>
              <a:tr h="772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Цветковые растения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3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3774281" y="409673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Проверь себя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42654"/>
              </p:ext>
            </p:extLst>
          </p:nvPr>
        </p:nvGraphicFramePr>
        <p:xfrm>
          <a:off x="2022231" y="1087790"/>
          <a:ext cx="8853853" cy="5188677"/>
        </p:xfrm>
        <a:graphic>
          <a:graphicData uri="http://schemas.openxmlformats.org/drawingml/2006/table">
            <a:tbl>
              <a:tblPr firstRow="1" firstCol="1" bandRow="1"/>
              <a:tblGrid>
                <a:gridCol w="1849471">
                  <a:extLst>
                    <a:ext uri="{9D8B030D-6E8A-4147-A177-3AD203B41FA5}">
                      <a16:colId xmlns:a16="http://schemas.microsoft.com/office/drawing/2014/main" val="2743285134"/>
                    </a:ext>
                  </a:extLst>
                </a:gridCol>
                <a:gridCol w="1037655">
                  <a:extLst>
                    <a:ext uri="{9D8B030D-6E8A-4147-A177-3AD203B41FA5}">
                      <a16:colId xmlns:a16="http://schemas.microsoft.com/office/drawing/2014/main" val="2334566048"/>
                    </a:ext>
                  </a:extLst>
                </a:gridCol>
                <a:gridCol w="1105234">
                  <a:extLst>
                    <a:ext uri="{9D8B030D-6E8A-4147-A177-3AD203B41FA5}">
                      <a16:colId xmlns:a16="http://schemas.microsoft.com/office/drawing/2014/main" val="2544289163"/>
                    </a:ext>
                  </a:extLst>
                </a:gridCol>
                <a:gridCol w="971786">
                  <a:extLst>
                    <a:ext uri="{9D8B030D-6E8A-4147-A177-3AD203B41FA5}">
                      <a16:colId xmlns:a16="http://schemas.microsoft.com/office/drawing/2014/main" val="1079805021"/>
                    </a:ext>
                  </a:extLst>
                </a:gridCol>
                <a:gridCol w="946977">
                  <a:extLst>
                    <a:ext uri="{9D8B030D-6E8A-4147-A177-3AD203B41FA5}">
                      <a16:colId xmlns:a16="http://schemas.microsoft.com/office/drawing/2014/main" val="748057624"/>
                    </a:ext>
                  </a:extLst>
                </a:gridCol>
                <a:gridCol w="1214732">
                  <a:extLst>
                    <a:ext uri="{9D8B030D-6E8A-4147-A177-3AD203B41FA5}">
                      <a16:colId xmlns:a16="http://schemas.microsoft.com/office/drawing/2014/main" val="690125092"/>
                    </a:ext>
                  </a:extLst>
                </a:gridCol>
                <a:gridCol w="1727998">
                  <a:extLst>
                    <a:ext uri="{9D8B030D-6E8A-4147-A177-3AD203B41FA5}">
                      <a16:colId xmlns:a16="http://schemas.microsoft.com/office/drawing/2014/main" val="1003700562"/>
                    </a:ext>
                  </a:extLst>
                </a:gridCol>
              </a:tblGrid>
              <a:tr h="6495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Стебли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Листья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Плоды 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жизнедеятельности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796018"/>
                  </a:ext>
                </a:extLst>
              </a:tr>
              <a:tr h="324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живут в основном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44274"/>
                  </a:ext>
                </a:extLst>
              </a:tr>
              <a:tr h="9898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Мхи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живут в сырых местах, очень жизнеспособны, не имеют цветков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53876"/>
                  </a:ext>
                </a:extLst>
              </a:tr>
              <a:tr h="6495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Папоротники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живут в сырых местах, очень жизнеспособны, не имеют цветков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50068"/>
                  </a:ext>
                </a:extLst>
              </a:tr>
              <a:tr h="4871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Хвойные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хвоинки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шишки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почти все относятся к вечнозеленым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37883"/>
                  </a:ext>
                </a:extLst>
              </a:tr>
              <a:tr h="4871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Цветковые растения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многообразны и многочисленны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4" marR="48264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3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6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75694-3930-D35A-9F6E-8B2C6D91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578" y="584522"/>
            <a:ext cx="9340273" cy="6139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Верите ли Вы?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UA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F7D2C54-5E3D-ED5B-E659-AA90509F03F7}"/>
              </a:ext>
            </a:extLst>
          </p:cNvPr>
          <p:cNvGrpSpPr>
            <a:grpSpLocks/>
          </p:cNvGrpSpPr>
          <p:nvPr/>
        </p:nvGrpSpPr>
        <p:grpSpPr bwMode="auto">
          <a:xfrm>
            <a:off x="4043220" y="4282725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3699460C-30E5-AF58-C6C1-74F1EDD3280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3582A55-DC24-4143-B056-6BC9E770618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6A780D90-588A-B4AA-0C19-C6E0CCF209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1B23C5B-C23F-EE60-BAA1-3B86CA869943}"/>
              </a:ext>
            </a:extLst>
          </p:cNvPr>
          <p:cNvGrpSpPr>
            <a:grpSpLocks/>
          </p:cNvGrpSpPr>
          <p:nvPr/>
        </p:nvGrpSpPr>
        <p:grpSpPr bwMode="auto">
          <a:xfrm>
            <a:off x="4043220" y="1768125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DF617482-F4A3-2072-D800-1B21428698E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B87A4B0-5705-B5BF-28BA-A6B2A08E45F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CAFD0649-D1A6-7C7D-E803-F11D24CD7A4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F48A970E-3B69-74DA-6C86-607741004698}"/>
              </a:ext>
            </a:extLst>
          </p:cNvPr>
          <p:cNvGrpSpPr>
            <a:grpSpLocks/>
          </p:cNvGrpSpPr>
          <p:nvPr/>
        </p:nvGrpSpPr>
        <p:grpSpPr bwMode="auto">
          <a:xfrm>
            <a:off x="4043220" y="2606325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6234D7A1-B37A-8CBF-C389-2A692FF43D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76FDEB44-42A2-BA73-CCDA-2AECDCDA25A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A895DFFD-5DA2-B1FE-5668-00EC50B2F6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810C30CA-7124-07D9-FD77-09B8D6221B1A}"/>
              </a:ext>
            </a:extLst>
          </p:cNvPr>
          <p:cNvGrpSpPr>
            <a:grpSpLocks/>
          </p:cNvGrpSpPr>
          <p:nvPr/>
        </p:nvGrpSpPr>
        <p:grpSpPr bwMode="auto">
          <a:xfrm>
            <a:off x="4043220" y="3444525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CA17BCB-9B83-D8B5-A8D5-917B11695D0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7198D62-8E4C-E1DC-693C-E9BC076BE6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2F40B7B-11BB-C961-1162-A4FBE7ADD1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50CFA8FA-2250-C3F6-C57D-D1509DA72566}"/>
              </a:ext>
            </a:extLst>
          </p:cNvPr>
          <p:cNvGrpSpPr>
            <a:grpSpLocks/>
          </p:cNvGrpSpPr>
          <p:nvPr/>
        </p:nvGrpSpPr>
        <p:grpSpPr bwMode="auto">
          <a:xfrm>
            <a:off x="4043220" y="5143150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56236DB9-D486-1218-EE08-33DAA01906A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7872F5C6-2239-AE87-BBDE-566BABE5B12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E065C925-97A6-5D58-E768-34B518B98C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817253" y="16719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Верно ли, что наука, изучающая растения называется ботаникой?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37129" y="2734764"/>
            <a:ext cx="44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мхов есть корень, стебель, лист, цветок? 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937129" y="33935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цветковых растений есть корень, стебель, лист, цветок, плоды с семенами?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37129" y="4385182"/>
            <a:ext cx="308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папоротников есть цветы?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37129" y="5312451"/>
            <a:ext cx="320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Растение –  живой организм?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68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4239" y="3993296"/>
            <a:ext cx="5181600" cy="2183667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dirty="0"/>
              <a:t>Осенью солнце греет </a:t>
            </a:r>
            <a:r>
              <a:rPr lang="ru-RU" altLang="ru-RU" sz="2600" dirty="0" smtClean="0"/>
              <a:t>слабее, растительность </a:t>
            </a:r>
            <a:r>
              <a:rPr lang="ru-RU" altLang="ru-RU" sz="2600" dirty="0"/>
              <a:t>замирает. </a:t>
            </a:r>
            <a:endParaRPr lang="ru-RU" altLang="ru-RU" sz="2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dirty="0" smtClean="0"/>
              <a:t>В </a:t>
            </a:r>
            <a:r>
              <a:rPr lang="ru-RU" altLang="ru-RU" sz="2600" dirty="0"/>
              <a:t>ней появляются бурые </a:t>
            </a:r>
            <a:r>
              <a:rPr lang="ru-RU" altLang="ru-RU" sz="2600" dirty="0" smtClean="0"/>
              <a:t>тона, часть </a:t>
            </a:r>
            <a:r>
              <a:rPr lang="ru-RU" altLang="ru-RU" sz="2600" dirty="0"/>
              <a:t>стеблей и листьев засыхает,  желтеет.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993295"/>
            <a:ext cx="5181600" cy="2183667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dirty="0"/>
              <a:t>Зимой растения спят.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dirty="0"/>
              <a:t>Они отдыхают под снежным одеялом.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600" dirty="0"/>
              <a:t>В конце зимы раскрываются нагретые солнечными лучами шишки ели, сосны, ольхи, из них высыпаются семена.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Влияние сезонных изменений в природе на растения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913" y="2028915"/>
            <a:ext cx="1802897" cy="176109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D1A4814-12D6-4B5A-BDC6-B3D84B4485C4}"/>
              </a:ext>
            </a:extLst>
          </p:cNvPr>
          <p:cNvSpPr txBox="1">
            <a:spLocks noChangeArrowheads="1"/>
          </p:cNvSpPr>
          <p:nvPr/>
        </p:nvSpPr>
        <p:spPr>
          <a:xfrm>
            <a:off x="2076199" y="1271801"/>
            <a:ext cx="2617678" cy="5538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Осень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D1A4814-12D6-4B5A-BDC6-B3D84B4485C4}"/>
              </a:ext>
            </a:extLst>
          </p:cNvPr>
          <p:cNvSpPr txBox="1">
            <a:spLocks noChangeArrowheads="1"/>
          </p:cNvSpPr>
          <p:nvPr/>
        </p:nvSpPr>
        <p:spPr>
          <a:xfrm>
            <a:off x="7454161" y="1271801"/>
            <a:ext cx="2617678" cy="5538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Зима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61551" y="2028915"/>
            <a:ext cx="1802897" cy="176109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0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088423"/>
            <a:ext cx="5181600" cy="208854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 smtClean="0"/>
              <a:t>На </a:t>
            </a:r>
            <a:r>
              <a:rPr lang="ru-RU" altLang="ru-RU" dirty="0"/>
              <a:t>ветках деревьев набухают </a:t>
            </a:r>
            <a:r>
              <a:rPr lang="ru-RU" altLang="ru-RU" dirty="0" smtClean="0"/>
              <a:t>почки, появляются листочки.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088423"/>
            <a:ext cx="5181600" cy="208854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/>
              <a:t>Летом растительность пышно </a:t>
            </a:r>
            <a:r>
              <a:rPr lang="ru-RU" altLang="ru-RU" dirty="0" smtClean="0"/>
              <a:t>расцветает.</a:t>
            </a:r>
            <a:endParaRPr lang="ru-RU" altLang="ru-RU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dirty="0"/>
              <a:t>С</a:t>
            </a:r>
            <a:r>
              <a:rPr lang="ru-RU" altLang="ru-RU" dirty="0" smtClean="0"/>
              <a:t>озревают </a:t>
            </a:r>
            <a:r>
              <a:rPr lang="ru-RU" altLang="ru-RU" dirty="0"/>
              <a:t>плоды и семена.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1A4814-12D6-4B5A-BDC6-B3D84B4485C4}"/>
              </a:ext>
            </a:extLst>
          </p:cNvPr>
          <p:cNvSpPr txBox="1">
            <a:spLocks noChangeArrowheads="1"/>
          </p:cNvSpPr>
          <p:nvPr/>
        </p:nvSpPr>
        <p:spPr>
          <a:xfrm>
            <a:off x="2120161" y="946486"/>
            <a:ext cx="2617678" cy="5538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Весна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1A4814-12D6-4B5A-BDC6-B3D84B4485C4}"/>
              </a:ext>
            </a:extLst>
          </p:cNvPr>
          <p:cNvSpPr txBox="1">
            <a:spLocks noChangeArrowheads="1"/>
          </p:cNvSpPr>
          <p:nvPr/>
        </p:nvSpPr>
        <p:spPr>
          <a:xfrm>
            <a:off x="7454161" y="946486"/>
            <a:ext cx="2617678" cy="5538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66" y="1693741"/>
            <a:ext cx="2114468" cy="204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1860" y="1693740"/>
            <a:ext cx="2102280" cy="204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6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ChangeArrowheads="1"/>
          </p:cNvSpPr>
          <p:nvPr>
            <p:ph idx="1"/>
          </p:nvPr>
        </p:nvSpPr>
        <p:spPr bwMode="auto">
          <a:xfrm>
            <a:off x="1008916" y="1623738"/>
            <a:ext cx="105156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примеры отрицательного воздействия человека на мир растений, выраженные этими знаками</a:t>
            </a:r>
            <a:r>
              <a:rPr lang="ru-RU" altLang="ru-RU" sz="2800" b="1" dirty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88" y="2347818"/>
            <a:ext cx="8491538" cy="201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27461" y="3846418"/>
            <a:ext cx="47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92566" y="3855177"/>
            <a:ext cx="47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2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10290" y="3846384"/>
            <a:ext cx="47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3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75395" y="3801781"/>
            <a:ext cx="47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4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8916" y="4365497"/>
            <a:ext cx="9170377" cy="14855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036638" indent="-51911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93838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93888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236788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79688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368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4940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512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084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букетов.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лесов.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Неумеренный сбор лекарственных растений.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Вытаптывание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08916" y="5806391"/>
            <a:ext cx="105156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/>
              <a:t>Такая деятельность людей изменяет условия жизни растений. Очень многие растения становятся редкими</a:t>
            </a:r>
            <a:r>
              <a:rPr lang="ru-RU" altLang="ru-RU" sz="2800" b="1" dirty="0"/>
              <a:t>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409673"/>
            <a:ext cx="9328638" cy="8995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«ОХРАНЯТЬ природу-значит, охранять Родину!»</a:t>
            </a:r>
          </a:p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М. Пришвин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uiExpand="1" build="p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1" y="254515"/>
            <a:ext cx="992793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 Земле в опасности 25 тысяч видов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Растения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нуждаются в охране. </a:t>
            </a: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люди создали Красную книгу. </a:t>
            </a:r>
          </a:p>
        </p:txBody>
      </p:sp>
      <p:sp>
        <p:nvSpPr>
          <p:cNvPr id="5" name="Объект 4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5896708" cy="29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Охраняется Красной книгой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разных животных и птиц,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выжил простор многоликий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света грядущих зарниц.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пустыни нагрянуть не смели,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души не стали пусты,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Охраняются звери,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Охраняются змеи,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Охраняются даже цветы.</a:t>
            </a:r>
          </a:p>
        </p:txBody>
      </p:sp>
      <p:pic>
        <p:nvPicPr>
          <p:cNvPr id="1026" name="Picture 2" descr="красная книга: красная книга россии 2020, красная книга 202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091">
            <a:off x="6734908" y="1857392"/>
            <a:ext cx="3945060" cy="29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38200" y="4948072"/>
            <a:ext cx="10811608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200" b="1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гибнет и просит у нас защиты. </a:t>
            </a:r>
          </a:p>
          <a:p>
            <a:pPr algn="ctr"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растения и животные стали редкими и занесены в Красную книгу. Красной она называется потому, что красный цвет – сигнал опасности. </a:t>
            </a:r>
          </a:p>
          <a:p>
            <a:pPr algn="ctr"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сохранить природу и её неповторимость, создают заповедники</a:t>
            </a:r>
            <a:r>
              <a:rPr lang="ru-RU" altLang="ru-RU" sz="2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26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2b0f98435f1bd709e630b1f71da7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03" y="379978"/>
            <a:ext cx="6720574" cy="5045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2895050" y="5720227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Берегите природу!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3779" y="4945852"/>
            <a:ext cx="8607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«Растения-зелёная одежда Земли». Это действительно так. На Земле почти повсюду есть представители этого царства живой природы. Зелёный наряд делает нашу планету удивительно красивой!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39207" y="28124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Дышит, растет,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ходить не может.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468" y="2240384"/>
            <a:ext cx="4073478" cy="27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Что такое растение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98" y="1500309"/>
            <a:ext cx="33343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5B6AB27-B821-424C-841F-7DB6CEE48BA7}"/>
              </a:ext>
            </a:extLst>
          </p:cNvPr>
          <p:cNvSpPr txBox="1">
            <a:spLocks noChangeArrowheads="1"/>
          </p:cNvSpPr>
          <p:nvPr/>
        </p:nvSpPr>
        <p:spPr>
          <a:xfrm>
            <a:off x="3038658" y="268621"/>
            <a:ext cx="6624638" cy="5940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Строение растений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185" y="914345"/>
            <a:ext cx="9569228" cy="61393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современном мире насчитывается более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350 тысяч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видов растений . Наука о растениях называется-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БОТАНИКА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Учёные-ботаники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делят царство растений на несколько групп.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628CCE-3A3B-4EC2-BFB1-E8557FC44A5A}"/>
              </a:ext>
            </a:extLst>
          </p:cNvPr>
          <p:cNvSpPr/>
          <p:nvPr/>
        </p:nvSpPr>
        <p:spPr>
          <a:xfrm>
            <a:off x="1776769" y="2099446"/>
            <a:ext cx="2529107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Водоросли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6B5655-7245-4A45-8F8A-B919575C1464}"/>
              </a:ext>
            </a:extLst>
          </p:cNvPr>
          <p:cNvSpPr/>
          <p:nvPr/>
        </p:nvSpPr>
        <p:spPr>
          <a:xfrm>
            <a:off x="5141494" y="2099446"/>
            <a:ext cx="2585589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Мхи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C9AAE8-5AE8-4880-884D-1C54C666F4ED}"/>
              </a:ext>
            </a:extLst>
          </p:cNvPr>
          <p:cNvSpPr/>
          <p:nvPr/>
        </p:nvSpPr>
        <p:spPr>
          <a:xfrm>
            <a:off x="8562701" y="2099446"/>
            <a:ext cx="2561963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Папоротники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E6AAB2-F946-4AC8-9000-003845D17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077" y="2733634"/>
            <a:ext cx="1328489" cy="1289441"/>
          </a:xfrm>
          <a:prstGeom prst="ellipse">
            <a:avLst/>
          </a:prstGeom>
          <a:ln w="28575">
            <a:solidFill>
              <a:srgbClr val="33CC33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3C9582-F34C-41B9-BEB2-97AEBC577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8768" y="2828555"/>
            <a:ext cx="1251039" cy="1289440"/>
          </a:xfrm>
          <a:prstGeom prst="ellipse">
            <a:avLst/>
          </a:prstGeom>
          <a:ln w="28575">
            <a:solidFill>
              <a:srgbClr val="33CC33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01F3A2-9012-442D-8274-CA96B8D4EE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009" y="2828555"/>
            <a:ext cx="1328489" cy="1289442"/>
          </a:xfrm>
          <a:prstGeom prst="ellipse">
            <a:avLst/>
          </a:prstGeom>
          <a:ln w="28575">
            <a:solidFill>
              <a:srgbClr val="33CC33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E96B6A-C09B-42EC-81E9-B0D4E70FFCD1}"/>
              </a:ext>
            </a:extLst>
          </p:cNvPr>
          <p:cNvSpPr/>
          <p:nvPr/>
        </p:nvSpPr>
        <p:spPr>
          <a:xfrm>
            <a:off x="3439670" y="4253545"/>
            <a:ext cx="2561963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Цветковые растения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D81C0C-0834-44B3-99E4-C85413D2474E}"/>
              </a:ext>
            </a:extLst>
          </p:cNvPr>
          <p:cNvSpPr/>
          <p:nvPr/>
        </p:nvSpPr>
        <p:spPr>
          <a:xfrm>
            <a:off x="7059807" y="4253545"/>
            <a:ext cx="2561963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Хвойные  растения </a:t>
            </a:r>
          </a:p>
        </p:txBody>
      </p:sp>
      <p:pic>
        <p:nvPicPr>
          <p:cNvPr id="14" name="Picture 2" descr="https://1.bp.blogspot.com/-HMidsiMLbZM/WgDA7bMmK5I/AAAAAAAACYA/YswpNRUOSfUHmWZ0lcc3cOsdE2r7tkS4QCLcBGAs/s640/%25D0%25B3%25D1%2580%25D1%2583%25D0%25BF%25D0%25BF%25D1%258B%2B%25D1%2580%25D0%25B0%25D1%2581%25D1%2582%25D0%25B5%25D0%25BD%25D0%25B8%25D0%25B9%2B2.jpg">
            <a:extLst>
              <a:ext uri="{FF2B5EF4-FFF2-40B4-BE49-F238E27FC236}">
                <a16:creationId xmlns:a16="http://schemas.microsoft.com/office/drawing/2014/main" id="{AD480EE7-9F2C-47D9-B968-06C8C19ED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6245" y="5438122"/>
            <a:ext cx="1248811" cy="1186367"/>
          </a:xfrm>
          <a:prstGeom prst="ellipse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723B58-F4A3-49FE-9EA1-DA020F3A66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713" y="5438122"/>
            <a:ext cx="1368150" cy="1275572"/>
          </a:xfrm>
          <a:prstGeom prst="ellipse">
            <a:avLst/>
          </a:prstGeom>
          <a:ln w="28575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19298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B6AB27-B821-424C-841F-7DB6CEE48BA7}"/>
              </a:ext>
            </a:extLst>
          </p:cNvPr>
          <p:cNvSpPr txBox="1">
            <a:spLocks noChangeArrowheads="1"/>
          </p:cNvSpPr>
          <p:nvPr/>
        </p:nvSpPr>
        <p:spPr>
          <a:xfrm>
            <a:off x="2604855" y="180698"/>
            <a:ext cx="6624638" cy="5940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Водоросли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1701" y="879120"/>
            <a:ext cx="9284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Водоросли- жители воды. Тело водорослей имеет форму нитей, пластинок или шариков. Водоросли не имеют корня, стебля, листьев, цветов, плодов с семенами. Одни прикрепляются ко дну. Другие свободно плавают.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883" y="3118846"/>
            <a:ext cx="4138153" cy="2675284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203C21-1584-4273-B9A2-22341E83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85" y="3118846"/>
            <a:ext cx="3941204" cy="2675284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44883" y="59193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Они выделяют в атмосферу более половины всего кислорода</a:t>
            </a:r>
          </a:p>
        </p:txBody>
      </p:sp>
    </p:spTree>
    <p:extLst>
      <p:ext uri="{BB962C8B-B14F-4D97-AF65-F5344CB8AC3E}">
        <p14:creationId xmlns:p14="http://schemas.microsoft.com/office/powerpoint/2010/main" val="23483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8561" y="487823"/>
            <a:ext cx="9135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бурые, красные и зелёные водоросли Бурые и красные водоросли живут глубоко в море, куда не проникает солнечный свет. У поверхности воды, куда проникают солнечные лучи, живут зелёные водоросли. Они обеспечивают кислородом животных, живущих в воде.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5962" y="3229167"/>
            <a:ext cx="2700850" cy="2046350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2203C21-1584-4273-B9A2-22341E83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9335" y="3249879"/>
            <a:ext cx="2753657" cy="2025638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776003/78513910-aede-4166-8886-6ae6157e99bf/s1200">
            <a:extLst>
              <a:ext uri="{FF2B5EF4-FFF2-40B4-BE49-F238E27FC236}">
                <a16:creationId xmlns:a16="http://schemas.microsoft.com/office/drawing/2014/main" id="{EBC6CF5C-1A68-42D6-A5BE-FB7450EB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5515" y="3249879"/>
            <a:ext cx="2700851" cy="2025638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D1A4814-12D6-4B5A-BDC6-B3D84B4485C4}"/>
              </a:ext>
            </a:extLst>
          </p:cNvPr>
          <p:cNvSpPr txBox="1">
            <a:spLocks noChangeArrowheads="1"/>
          </p:cNvSpPr>
          <p:nvPr/>
        </p:nvSpPr>
        <p:spPr>
          <a:xfrm>
            <a:off x="3026886" y="119152"/>
            <a:ext cx="6624638" cy="5940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Мхи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131" y="650521"/>
            <a:ext cx="944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Мхи растут на болотах и во влажных лесах. Имеют стебли , листья. Корни у мхов отсутствуют. Мхи не имеют цветов. Размножаются мхи спорами. Споры образуются в коробочках.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33681" y="2548217"/>
            <a:ext cx="4163468" cy="2785178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4F390-3BC9-4F7E-9013-418615DC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75135" y="2557750"/>
            <a:ext cx="4163468" cy="2775645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7807" y="55690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Во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время Первой мировой и Великой отечественной войны мох сфагнум использовали как замечательный перевязочный материал.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6912" y="2557750"/>
            <a:ext cx="2825088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СПОРЫ МХА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3158820" y="107516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Папоротники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5662" y="758207"/>
            <a:ext cx="974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 – древнейшие растения нашей планеты. Растут во влажных лесах. Цветов и плодов не имеют. Размножаются с помощью спор. В настоящее время насчитывается около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тысяч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папоротников, среди которых есть и гиганты, и малютки.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7AB024-5EF9-4948-A564-9900B5D4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5013" y="2413218"/>
            <a:ext cx="3791389" cy="2772149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gorodsadovod.com/sites/default/files/u39/2019/12/osobennosty_stroeniya_paporotnik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226" y="2413217"/>
            <a:ext cx="3810000" cy="27721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5662" y="5270716"/>
            <a:ext cx="876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мифологии папоротник цветет в ночь на Ивана Купала, и тот кто найдет цветок папоротника сможет исполнить любое свое желание. На самом деле размножаются они крошечными спорами, которые развиваются на обратной стороне листьев.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36D80C-309D-400F-AE56-0862897651BA}"/>
              </a:ext>
            </a:extLst>
          </p:cNvPr>
          <p:cNvSpPr txBox="1">
            <a:spLocks noChangeArrowheads="1"/>
          </p:cNvSpPr>
          <p:nvPr/>
        </p:nvSpPr>
        <p:spPr>
          <a:xfrm>
            <a:off x="2974181" y="110734"/>
            <a:ext cx="6624638" cy="8995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Цветковые растения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7207" y="738444"/>
            <a:ext cx="9636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Цветковые растения – такие растения, у которых есть цветки и плоды . По числу видов цветковые растения значительно превосходят все остальные группы растений, вместе взятые. К тому же эти растения наиболее разнообразны 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85942" y="2464515"/>
            <a:ext cx="2922841" cy="2248162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87AB024-5EF9-4948-A564-9900B5D4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105" y="2464515"/>
            <a:ext cx="2914572" cy="2248162"/>
          </a:xfrm>
          <a:prstGeom prst="rect">
            <a:avLst/>
          </a:prstGeom>
          <a:noFill/>
          <a:ln w="28575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77207" y="54379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Самое многообразное семейство цветковых растений – орхидные . По оценке разных авторов, в него входит от 17 до 30 тыс. видов.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10" descr="https://realybiz.ru/wp-content/uploads/2017/01/%D0%B1%D0%B8%D0%B7%D0%BD%D0%B5%D1%81-%D0%B8%D0%B4%D0%B5%D1%8F-%D0%B2%D1%8B%D1%80%D0%B0%D1%89%D0%B8%D0%B2%D0%B0%D0%BD%D0%B8%D1%8F-%D0%BE%D1%80%D1%85%D0%B8%D0%B4%D0%B5%D0%B9-%D0%B2-%D1%82%D0%B5%D0%BF%D0%BB%D0%B8%D1%87%D0%BD%D0%BE%D0%BC-%D0%BF%D0%B8%D1%82%D0%BE%D0%BC%D0%BD%D0%B8%D0%BA%D0%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1999" y="2464515"/>
            <a:ext cx="2998594" cy="2248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0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748</Words>
  <Application>Microsoft Office PowerPoint</Application>
  <PresentationFormat>Широкоэкранный</PresentationFormat>
  <Paragraphs>138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В современном мире насчитывается более 350 тысяч видов растений . Наука о растениях называется- БОТАНИКА.  Учёные-ботаники делят царство растений на несколько групп.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Верите ли Вы? </vt:lpstr>
      <vt:lpstr>Влияние сезонных изменений в природе на растения</vt:lpstr>
      <vt:lpstr>Презентация PowerPoint</vt:lpstr>
      <vt:lpstr>Презентация PowerPoint</vt:lpstr>
      <vt:lpstr>Сейчас на Земле в опасности 25 тысяч видов растений. Растения нуждаются в охране.  Поэтому люди создали Красную книгу.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solo</cp:lastModifiedBy>
  <cp:revision>15</cp:revision>
  <dcterms:created xsi:type="dcterms:W3CDTF">2023-02-03T10:56:41Z</dcterms:created>
  <dcterms:modified xsi:type="dcterms:W3CDTF">2023-11-02T19:18:47Z</dcterms:modified>
</cp:coreProperties>
</file>